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4" autoAdjust="0"/>
    <p:restoredTop sz="94660"/>
  </p:normalViewPr>
  <p:slideViewPr>
    <p:cSldViewPr snapToGrid="0">
      <p:cViewPr varScale="1">
        <p:scale>
          <a:sx n="67" d="100"/>
          <a:sy n="67"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C7189-1210-4F2B-85BD-73605329350F}" type="datetimeFigureOut">
              <a:rPr lang="en-US" smtClean="0"/>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8CEEB-185F-4BAF-8E6F-0FB41C56360B}" type="slidenum">
              <a:rPr lang="en-US" smtClean="0"/>
              <a:t>‹#›</a:t>
            </a:fld>
            <a:endParaRPr lang="en-US" dirty="0"/>
          </a:p>
        </p:txBody>
      </p:sp>
    </p:spTree>
    <p:extLst>
      <p:ext uri="{BB962C8B-B14F-4D97-AF65-F5344CB8AC3E}">
        <p14:creationId xmlns:p14="http://schemas.microsoft.com/office/powerpoint/2010/main" val="333075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C7189-1210-4F2B-85BD-73605329350F}" type="datetimeFigureOut">
              <a:rPr lang="en-US" smtClean="0"/>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8CEEB-185F-4BAF-8E6F-0FB41C56360B}" type="slidenum">
              <a:rPr lang="en-US" smtClean="0"/>
              <a:t>‹#›</a:t>
            </a:fld>
            <a:endParaRPr lang="en-US" dirty="0"/>
          </a:p>
        </p:txBody>
      </p:sp>
    </p:spTree>
    <p:extLst>
      <p:ext uri="{BB962C8B-B14F-4D97-AF65-F5344CB8AC3E}">
        <p14:creationId xmlns:p14="http://schemas.microsoft.com/office/powerpoint/2010/main" val="187870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C7189-1210-4F2B-85BD-73605329350F}" type="datetimeFigureOut">
              <a:rPr lang="en-US" smtClean="0"/>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8CEEB-185F-4BAF-8E6F-0FB41C56360B}" type="slidenum">
              <a:rPr lang="en-US" smtClean="0"/>
              <a:t>‹#›</a:t>
            </a:fld>
            <a:endParaRPr lang="en-US" dirty="0"/>
          </a:p>
        </p:txBody>
      </p:sp>
    </p:spTree>
    <p:extLst>
      <p:ext uri="{BB962C8B-B14F-4D97-AF65-F5344CB8AC3E}">
        <p14:creationId xmlns:p14="http://schemas.microsoft.com/office/powerpoint/2010/main" val="426016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C7189-1210-4F2B-85BD-73605329350F}" type="datetimeFigureOut">
              <a:rPr lang="en-US" smtClean="0"/>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8CEEB-185F-4BAF-8E6F-0FB41C56360B}" type="slidenum">
              <a:rPr lang="en-US" smtClean="0"/>
              <a:t>‹#›</a:t>
            </a:fld>
            <a:endParaRPr lang="en-US" dirty="0"/>
          </a:p>
        </p:txBody>
      </p:sp>
    </p:spTree>
    <p:extLst>
      <p:ext uri="{BB962C8B-B14F-4D97-AF65-F5344CB8AC3E}">
        <p14:creationId xmlns:p14="http://schemas.microsoft.com/office/powerpoint/2010/main" val="190608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C7189-1210-4F2B-85BD-73605329350F}" type="datetimeFigureOut">
              <a:rPr lang="en-US" smtClean="0"/>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8CEEB-185F-4BAF-8E6F-0FB41C56360B}" type="slidenum">
              <a:rPr lang="en-US" smtClean="0"/>
              <a:t>‹#›</a:t>
            </a:fld>
            <a:endParaRPr lang="en-US" dirty="0"/>
          </a:p>
        </p:txBody>
      </p:sp>
    </p:spTree>
    <p:extLst>
      <p:ext uri="{BB962C8B-B14F-4D97-AF65-F5344CB8AC3E}">
        <p14:creationId xmlns:p14="http://schemas.microsoft.com/office/powerpoint/2010/main" val="174551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C7189-1210-4F2B-85BD-73605329350F}" type="datetimeFigureOut">
              <a:rPr lang="en-US" smtClean="0"/>
              <a:t>7/4/2016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8CEEB-185F-4BAF-8E6F-0FB41C56360B}" type="slidenum">
              <a:rPr lang="en-US" smtClean="0"/>
              <a:t>‹#›</a:t>
            </a:fld>
            <a:endParaRPr lang="en-US" dirty="0"/>
          </a:p>
        </p:txBody>
      </p:sp>
    </p:spTree>
    <p:extLst>
      <p:ext uri="{BB962C8B-B14F-4D97-AF65-F5344CB8AC3E}">
        <p14:creationId xmlns:p14="http://schemas.microsoft.com/office/powerpoint/2010/main" val="385037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C7189-1210-4F2B-85BD-73605329350F}" type="datetimeFigureOut">
              <a:rPr lang="en-US" smtClean="0"/>
              <a:t>7/4/2016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8CEEB-185F-4BAF-8E6F-0FB41C56360B}" type="slidenum">
              <a:rPr lang="en-US" smtClean="0"/>
              <a:t>‹#›</a:t>
            </a:fld>
            <a:endParaRPr lang="en-US" dirty="0"/>
          </a:p>
        </p:txBody>
      </p:sp>
    </p:spTree>
    <p:extLst>
      <p:ext uri="{BB962C8B-B14F-4D97-AF65-F5344CB8AC3E}">
        <p14:creationId xmlns:p14="http://schemas.microsoft.com/office/powerpoint/2010/main" val="224417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C7189-1210-4F2B-85BD-73605329350F}" type="datetimeFigureOut">
              <a:rPr lang="en-US" smtClean="0"/>
              <a:t>7/4/2016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8CEEB-185F-4BAF-8E6F-0FB41C56360B}" type="slidenum">
              <a:rPr lang="en-US" smtClean="0"/>
              <a:t>‹#›</a:t>
            </a:fld>
            <a:endParaRPr lang="en-US" dirty="0"/>
          </a:p>
        </p:txBody>
      </p:sp>
    </p:spTree>
    <p:extLst>
      <p:ext uri="{BB962C8B-B14F-4D97-AF65-F5344CB8AC3E}">
        <p14:creationId xmlns:p14="http://schemas.microsoft.com/office/powerpoint/2010/main" val="425140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C7189-1210-4F2B-85BD-73605329350F}" type="datetimeFigureOut">
              <a:rPr lang="en-US" smtClean="0"/>
              <a:t>7/4/2016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8CEEB-185F-4BAF-8E6F-0FB41C56360B}" type="slidenum">
              <a:rPr lang="en-US" smtClean="0"/>
              <a:t>‹#›</a:t>
            </a:fld>
            <a:endParaRPr lang="en-US" dirty="0"/>
          </a:p>
        </p:txBody>
      </p:sp>
    </p:spTree>
    <p:extLst>
      <p:ext uri="{BB962C8B-B14F-4D97-AF65-F5344CB8AC3E}">
        <p14:creationId xmlns:p14="http://schemas.microsoft.com/office/powerpoint/2010/main" val="395263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C7189-1210-4F2B-85BD-73605329350F}" type="datetimeFigureOut">
              <a:rPr lang="en-US" smtClean="0"/>
              <a:t>7/4/2016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8CEEB-185F-4BAF-8E6F-0FB41C56360B}" type="slidenum">
              <a:rPr lang="en-US" smtClean="0"/>
              <a:t>‹#›</a:t>
            </a:fld>
            <a:endParaRPr lang="en-US" dirty="0"/>
          </a:p>
        </p:txBody>
      </p:sp>
    </p:spTree>
    <p:extLst>
      <p:ext uri="{BB962C8B-B14F-4D97-AF65-F5344CB8AC3E}">
        <p14:creationId xmlns:p14="http://schemas.microsoft.com/office/powerpoint/2010/main" val="374686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C7189-1210-4F2B-85BD-73605329350F}" type="datetimeFigureOut">
              <a:rPr lang="en-US" smtClean="0"/>
              <a:t>7/4/2016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8CEEB-185F-4BAF-8E6F-0FB41C56360B}" type="slidenum">
              <a:rPr lang="en-US" smtClean="0"/>
              <a:t>‹#›</a:t>
            </a:fld>
            <a:endParaRPr lang="en-US" dirty="0"/>
          </a:p>
        </p:txBody>
      </p:sp>
    </p:spTree>
    <p:extLst>
      <p:ext uri="{BB962C8B-B14F-4D97-AF65-F5344CB8AC3E}">
        <p14:creationId xmlns:p14="http://schemas.microsoft.com/office/powerpoint/2010/main" val="382320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C7189-1210-4F2B-85BD-73605329350F}" type="datetimeFigureOut">
              <a:rPr lang="en-US" smtClean="0"/>
              <a:t>7/4/2016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8CEEB-185F-4BAF-8E6F-0FB41C56360B}" type="slidenum">
              <a:rPr lang="en-US" smtClean="0"/>
              <a:t>‹#›</a:t>
            </a:fld>
            <a:endParaRPr lang="en-US" dirty="0"/>
          </a:p>
        </p:txBody>
      </p:sp>
    </p:spTree>
    <p:extLst>
      <p:ext uri="{BB962C8B-B14F-4D97-AF65-F5344CB8AC3E}">
        <p14:creationId xmlns:p14="http://schemas.microsoft.com/office/powerpoint/2010/main" val="59275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pinterest.com/pin/214202525998529949" TargetMode="Externa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453" y="298116"/>
            <a:ext cx="9144000" cy="2387600"/>
          </a:xfrm>
        </p:spPr>
        <p:txBody>
          <a:bodyPr/>
          <a:lstStyle/>
          <a:p>
            <a:r>
              <a:rPr lang="en-US" dirty="0" smtClean="0">
                <a:latin typeface="Times New Roman" panose="02020603050405020304" pitchFamily="18" charset="0"/>
                <a:cs typeface="Times New Roman" panose="02020603050405020304" pitchFamily="18" charset="0"/>
              </a:rPr>
              <a:t>Michael Layne Turner</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4400" dirty="0" smtClean="0">
                <a:latin typeface="Times New Roman" panose="02020603050405020304" pitchFamily="18" charset="0"/>
                <a:cs typeface="Times New Roman" panose="02020603050405020304" pitchFamily="18" charset="0"/>
              </a:rPr>
              <a:t>Always keep your eye on the big picture!</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895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extBox 8"/>
          <p:cNvSpPr txBox="1"/>
          <p:nvPr/>
        </p:nvSpPr>
        <p:spPr>
          <a:xfrm>
            <a:off x="360609" y="167424"/>
            <a:ext cx="1124325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Aspen Comics characters</a:t>
            </a:r>
            <a:endParaRPr lang="en-US"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60609" y="6176992"/>
            <a:ext cx="3603737" cy="369332"/>
          </a:xfrm>
          <a:prstGeom prst="rect">
            <a:avLst/>
          </a:prstGeom>
          <a:noFill/>
        </p:spPr>
        <p:txBody>
          <a:bodyPr wrap="square" rtlCol="0">
            <a:spAutoFit/>
          </a:bodyPr>
          <a:lstStyle/>
          <a:p>
            <a:r>
              <a:rPr lang="en-US" dirty="0" smtClean="0"/>
              <a:t>www.aspencomics.com</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4" y="862884"/>
            <a:ext cx="2860359" cy="38894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293" y="867248"/>
            <a:ext cx="3175000" cy="4597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727" y="862884"/>
            <a:ext cx="4458072" cy="4601764"/>
          </a:xfrm>
          <a:prstGeom prst="rect">
            <a:avLst/>
          </a:prstGeom>
        </p:spPr>
      </p:pic>
      <p:sp>
        <p:nvSpPr>
          <p:cNvPr id="5" name="TextBox 4"/>
          <p:cNvSpPr txBox="1"/>
          <p:nvPr/>
        </p:nvSpPr>
        <p:spPr>
          <a:xfrm>
            <a:off x="708338" y="4923810"/>
            <a:ext cx="2009105"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FATHOM</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52293" y="5653825"/>
            <a:ext cx="3175000" cy="369332"/>
          </a:xfrm>
          <a:prstGeom prst="rect">
            <a:avLst/>
          </a:prstGeom>
          <a:noFill/>
        </p:spPr>
        <p:txBody>
          <a:bodyPr wrap="square" rtlCol="0">
            <a:spAutoFit/>
          </a:bodyPr>
          <a:lstStyle/>
          <a:p>
            <a:r>
              <a:rPr lang="en-US" dirty="0" smtClean="0"/>
              <a:t>SOULFIRE</a:t>
            </a:r>
            <a:endParaRPr lang="en-US" dirty="0"/>
          </a:p>
        </p:txBody>
      </p:sp>
      <p:sp>
        <p:nvSpPr>
          <p:cNvPr id="7" name="TextBox 6"/>
          <p:cNvSpPr txBox="1"/>
          <p:nvPr/>
        </p:nvSpPr>
        <p:spPr>
          <a:xfrm>
            <a:off x="6632620" y="5838491"/>
            <a:ext cx="4098179" cy="369332"/>
          </a:xfrm>
          <a:prstGeom prst="rect">
            <a:avLst/>
          </a:prstGeom>
          <a:noFill/>
        </p:spPr>
        <p:txBody>
          <a:bodyPr wrap="square" rtlCol="0">
            <a:spAutoFit/>
          </a:bodyPr>
          <a:lstStyle/>
          <a:p>
            <a:r>
              <a:rPr lang="en-US" dirty="0" smtClean="0"/>
              <a:t>EXECUTIVE ASSISTANT</a:t>
            </a:r>
            <a:endParaRPr lang="en-US" dirty="0"/>
          </a:p>
        </p:txBody>
      </p:sp>
    </p:spTree>
    <p:extLst>
      <p:ext uri="{BB962C8B-B14F-4D97-AF65-F5344CB8AC3E}">
        <p14:creationId xmlns:p14="http://schemas.microsoft.com/office/powerpoint/2010/main" val="847209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extBox 8"/>
          <p:cNvSpPr txBox="1"/>
          <p:nvPr/>
        </p:nvSpPr>
        <p:spPr>
          <a:xfrm>
            <a:off x="360609" y="167424"/>
            <a:ext cx="1124325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Aspen Comics characters</a:t>
            </a:r>
            <a:endParaRPr lang="en-US"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60609" y="6176992"/>
            <a:ext cx="3603737" cy="369332"/>
          </a:xfrm>
          <a:prstGeom prst="rect">
            <a:avLst/>
          </a:prstGeom>
          <a:noFill/>
        </p:spPr>
        <p:txBody>
          <a:bodyPr wrap="square" rtlCol="0">
            <a:spAutoFit/>
          </a:bodyPr>
          <a:lstStyle/>
          <a:p>
            <a:r>
              <a:rPr lang="en-US" dirty="0" smtClean="0"/>
              <a:t>www.aspencomics.com</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858" y="167424"/>
            <a:ext cx="4519422" cy="5568035"/>
          </a:xfrm>
          <a:prstGeom prst="rect">
            <a:avLst/>
          </a:prstGeom>
        </p:spPr>
      </p:pic>
      <p:sp>
        <p:nvSpPr>
          <p:cNvPr id="10" name="TextBox 9"/>
          <p:cNvSpPr txBox="1"/>
          <p:nvPr/>
        </p:nvSpPr>
        <p:spPr>
          <a:xfrm>
            <a:off x="5819635" y="6176992"/>
            <a:ext cx="4519422" cy="369332"/>
          </a:xfrm>
          <a:prstGeom prst="rect">
            <a:avLst/>
          </a:prstGeom>
          <a:noFill/>
        </p:spPr>
        <p:txBody>
          <a:bodyPr wrap="square" rtlCol="0">
            <a:spAutoFit/>
          </a:bodyPr>
          <a:lstStyle/>
          <a:p>
            <a:r>
              <a:rPr lang="en-US" dirty="0" smtClean="0"/>
              <a:t>BUBBLEGUN</a:t>
            </a:r>
            <a:endParaRPr lang="en-US" dirty="0"/>
          </a:p>
        </p:txBody>
      </p:sp>
    </p:spTree>
    <p:extLst>
      <p:ext uri="{BB962C8B-B14F-4D97-AF65-F5344CB8AC3E}">
        <p14:creationId xmlns:p14="http://schemas.microsoft.com/office/powerpoint/2010/main" val="441978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34" y="0"/>
            <a:ext cx="9031986" cy="6858000"/>
          </a:xfrm>
          <a:prstGeom prst="rect">
            <a:avLst/>
          </a:prstGeom>
        </p:spPr>
      </p:pic>
      <p:sp>
        <p:nvSpPr>
          <p:cNvPr id="5" name="TextBox 4"/>
          <p:cNvSpPr txBox="1"/>
          <p:nvPr/>
        </p:nvSpPr>
        <p:spPr>
          <a:xfrm>
            <a:off x="9777046" y="970671"/>
            <a:ext cx="2011680" cy="107721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Lola XOXO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06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extBox 8"/>
          <p:cNvSpPr txBox="1"/>
          <p:nvPr/>
        </p:nvSpPr>
        <p:spPr>
          <a:xfrm>
            <a:off x="360609" y="167424"/>
            <a:ext cx="1124325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Michael Turner’s Active Lifestyle</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09" y="1025769"/>
            <a:ext cx="2795016" cy="3962400"/>
          </a:xfrm>
          <a:prstGeom prst="rect">
            <a:avLst/>
          </a:prstGeom>
        </p:spPr>
      </p:pic>
      <p:sp>
        <p:nvSpPr>
          <p:cNvPr id="3" name="TextBox 2"/>
          <p:cNvSpPr txBox="1"/>
          <p:nvPr/>
        </p:nvSpPr>
        <p:spPr>
          <a:xfrm>
            <a:off x="360609" y="5725551"/>
            <a:ext cx="2748351" cy="646331"/>
          </a:xfrm>
          <a:prstGeom prst="rect">
            <a:avLst/>
          </a:prstGeom>
          <a:noFill/>
        </p:spPr>
        <p:txBody>
          <a:bodyPr wrap="square" rtlCol="0">
            <a:spAutoFit/>
          </a:bodyPr>
          <a:lstStyle/>
          <a:p>
            <a:r>
              <a:rPr lang="en-US" dirty="0" smtClean="0"/>
              <a:t>http://www.123rf.com/clipart-vector/kung_fu.html</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5735" y="1025769"/>
            <a:ext cx="3404382" cy="3962400"/>
          </a:xfrm>
          <a:prstGeom prst="rect">
            <a:avLst/>
          </a:prstGeom>
        </p:spPr>
      </p:pic>
      <p:sp>
        <p:nvSpPr>
          <p:cNvPr id="5" name="TextBox 4"/>
          <p:cNvSpPr txBox="1"/>
          <p:nvPr/>
        </p:nvSpPr>
        <p:spPr>
          <a:xfrm>
            <a:off x="3727938" y="5725551"/>
            <a:ext cx="2940148" cy="369332"/>
          </a:xfrm>
          <a:prstGeom prst="rect">
            <a:avLst/>
          </a:prstGeom>
          <a:noFill/>
        </p:spPr>
        <p:txBody>
          <a:bodyPr wrap="square" rtlCol="0">
            <a:spAutoFit/>
          </a:bodyPr>
          <a:lstStyle/>
          <a:p>
            <a:r>
              <a:rPr lang="en-US" dirty="0" smtClean="0"/>
              <a:t>www.skipressmag.com</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8725" y="1025769"/>
            <a:ext cx="3022209" cy="4137074"/>
          </a:xfrm>
          <a:prstGeom prst="rect">
            <a:avLst/>
          </a:prstGeom>
        </p:spPr>
      </p:pic>
      <p:sp>
        <p:nvSpPr>
          <p:cNvPr id="7" name="TextBox 6"/>
          <p:cNvSpPr txBox="1"/>
          <p:nvPr/>
        </p:nvSpPr>
        <p:spPr>
          <a:xfrm>
            <a:off x="7948246" y="5725551"/>
            <a:ext cx="3193366" cy="646331"/>
          </a:xfrm>
          <a:prstGeom prst="rect">
            <a:avLst/>
          </a:prstGeom>
          <a:noFill/>
        </p:spPr>
        <p:txBody>
          <a:bodyPr wrap="square" rtlCol="0">
            <a:spAutoFit/>
          </a:bodyPr>
          <a:lstStyle/>
          <a:p>
            <a:r>
              <a:rPr lang="en-US" dirty="0" smtClean="0"/>
              <a:t>https://www.adavegastravel.com/tours/kusadasi-scuba-diving/</a:t>
            </a:r>
            <a:endParaRPr lang="en-US" dirty="0"/>
          </a:p>
        </p:txBody>
      </p:sp>
    </p:spTree>
    <p:extLst>
      <p:ext uri="{BB962C8B-B14F-4D97-AF65-F5344CB8AC3E}">
        <p14:creationId xmlns:p14="http://schemas.microsoft.com/office/powerpoint/2010/main" val="2164932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858129" y="436098"/>
            <a:ext cx="8117058"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Michael Turner’s contracts bone cancer in 2000</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59" y="1167617"/>
            <a:ext cx="5029200" cy="509763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425" y="1167617"/>
            <a:ext cx="5335524" cy="4996590"/>
          </a:xfrm>
          <a:prstGeom prst="rect">
            <a:avLst/>
          </a:prstGeom>
        </p:spPr>
      </p:pic>
      <p:sp>
        <p:nvSpPr>
          <p:cNvPr id="12" name="TextBox 11"/>
          <p:cNvSpPr txBox="1"/>
          <p:nvPr/>
        </p:nvSpPr>
        <p:spPr>
          <a:xfrm>
            <a:off x="6485206" y="6265250"/>
            <a:ext cx="5331656" cy="646331"/>
          </a:xfrm>
          <a:prstGeom prst="rect">
            <a:avLst/>
          </a:prstGeom>
          <a:noFill/>
        </p:spPr>
        <p:txBody>
          <a:bodyPr wrap="square" rtlCol="0">
            <a:spAutoFit/>
          </a:bodyPr>
          <a:lstStyle/>
          <a:p>
            <a:r>
              <a:rPr lang="en-US" dirty="0" smtClean="0"/>
              <a:t>http://www.findagrave.com/cgi-bin/fg.cgi?page=gr&amp;GRid=82381646</a:t>
            </a:r>
            <a:endParaRPr lang="en-US" dirty="0"/>
          </a:p>
        </p:txBody>
      </p:sp>
      <p:sp>
        <p:nvSpPr>
          <p:cNvPr id="13" name="TextBox 12"/>
          <p:cNvSpPr txBox="1"/>
          <p:nvPr/>
        </p:nvSpPr>
        <p:spPr>
          <a:xfrm>
            <a:off x="725659" y="6400800"/>
            <a:ext cx="4662267" cy="369332"/>
          </a:xfrm>
          <a:prstGeom prst="rect">
            <a:avLst/>
          </a:prstGeom>
          <a:noFill/>
        </p:spPr>
        <p:txBody>
          <a:bodyPr wrap="square" rtlCol="0">
            <a:spAutoFit/>
          </a:bodyPr>
          <a:lstStyle/>
          <a:p>
            <a:r>
              <a:rPr lang="en-US" dirty="0" smtClean="0"/>
              <a:t>http://mddk.com/chondrosarcoma.html</a:t>
            </a:r>
            <a:endParaRPr lang="en-US" dirty="0"/>
          </a:p>
        </p:txBody>
      </p:sp>
    </p:spTree>
    <p:extLst>
      <p:ext uri="{BB962C8B-B14F-4D97-AF65-F5344CB8AC3E}">
        <p14:creationId xmlns:p14="http://schemas.microsoft.com/office/powerpoint/2010/main" val="707097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extBox 8"/>
          <p:cNvSpPr txBox="1"/>
          <p:nvPr/>
        </p:nvSpPr>
        <p:spPr>
          <a:xfrm>
            <a:off x="360609" y="167424"/>
            <a:ext cx="1124325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Top Cow sues Michael Turner for Fathom and </a:t>
            </a:r>
            <a:r>
              <a:rPr lang="en-US" sz="3200" dirty="0" err="1" smtClean="0">
                <a:latin typeface="Times New Roman" panose="02020603050405020304" pitchFamily="18" charset="0"/>
                <a:cs typeface="Times New Roman" panose="02020603050405020304" pitchFamily="18" charset="0"/>
              </a:rPr>
              <a:t>Soulfire</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40" y="989624"/>
            <a:ext cx="3175000" cy="4597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881" y="989624"/>
            <a:ext cx="4389900" cy="3591684"/>
          </a:xfrm>
          <a:prstGeom prst="rect">
            <a:avLst/>
          </a:prstGeom>
        </p:spPr>
      </p:pic>
      <p:sp>
        <p:nvSpPr>
          <p:cNvPr id="6" name="TextBox 5"/>
          <p:cNvSpPr txBox="1"/>
          <p:nvPr/>
        </p:nvSpPr>
        <p:spPr>
          <a:xfrm>
            <a:off x="485140" y="6115050"/>
            <a:ext cx="3358198" cy="369332"/>
          </a:xfrm>
          <a:prstGeom prst="rect">
            <a:avLst/>
          </a:prstGeom>
          <a:noFill/>
        </p:spPr>
        <p:txBody>
          <a:bodyPr wrap="square" rtlCol="0">
            <a:spAutoFit/>
          </a:bodyPr>
          <a:lstStyle/>
          <a:p>
            <a:r>
              <a:rPr lang="en-US" dirty="0" smtClean="0"/>
              <a:t>www.aspencomics.com</a:t>
            </a:r>
            <a:endParaRPr lang="en-US" dirty="0"/>
          </a:p>
        </p:txBody>
      </p:sp>
    </p:spTree>
    <p:extLst>
      <p:ext uri="{BB962C8B-B14F-4D97-AF65-F5344CB8AC3E}">
        <p14:creationId xmlns:p14="http://schemas.microsoft.com/office/powerpoint/2010/main" val="126329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extBox 8"/>
          <p:cNvSpPr txBox="1"/>
          <p:nvPr/>
        </p:nvSpPr>
        <p:spPr>
          <a:xfrm>
            <a:off x="360609" y="167424"/>
            <a:ext cx="1124325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Michael Turner Covers for DC and Marvel</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 y="752199"/>
            <a:ext cx="3810000" cy="52466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315" y="1042988"/>
            <a:ext cx="3470523" cy="4114799"/>
          </a:xfrm>
          <a:prstGeom prst="rect">
            <a:avLst/>
          </a:prstGeom>
        </p:spPr>
      </p:pic>
      <p:sp>
        <p:nvSpPr>
          <p:cNvPr id="4" name="TextBox 3"/>
          <p:cNvSpPr txBox="1"/>
          <p:nvPr/>
        </p:nvSpPr>
        <p:spPr>
          <a:xfrm>
            <a:off x="2366962" y="5998886"/>
            <a:ext cx="4300537" cy="646331"/>
          </a:xfrm>
          <a:prstGeom prst="rect">
            <a:avLst/>
          </a:prstGeom>
          <a:noFill/>
        </p:spPr>
        <p:txBody>
          <a:bodyPr wrap="square" rtlCol="0">
            <a:spAutoFit/>
          </a:bodyPr>
          <a:lstStyle/>
          <a:p>
            <a:r>
              <a:rPr lang="en-US" dirty="0" smtClean="0"/>
              <a:t>https://www.pinterest.com/pin/474637248202876436/</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040" y="1042988"/>
            <a:ext cx="3552825" cy="3242090"/>
          </a:xfrm>
          <a:prstGeom prst="rect">
            <a:avLst/>
          </a:prstGeom>
        </p:spPr>
      </p:pic>
      <p:sp>
        <p:nvSpPr>
          <p:cNvPr id="6" name="TextBox 5"/>
          <p:cNvSpPr txBox="1"/>
          <p:nvPr/>
        </p:nvSpPr>
        <p:spPr>
          <a:xfrm>
            <a:off x="8051040" y="4643438"/>
            <a:ext cx="3664710" cy="369332"/>
          </a:xfrm>
          <a:prstGeom prst="rect">
            <a:avLst/>
          </a:prstGeom>
          <a:noFill/>
        </p:spPr>
        <p:txBody>
          <a:bodyPr wrap="square" rtlCol="0">
            <a:spAutoFit/>
          </a:bodyPr>
          <a:lstStyle/>
          <a:p>
            <a:r>
              <a:rPr lang="en-US" dirty="0" smtClean="0"/>
              <a:t>www.comicartcommunity.com</a:t>
            </a:r>
            <a:endParaRPr lang="en-US" dirty="0"/>
          </a:p>
        </p:txBody>
      </p:sp>
    </p:spTree>
    <p:extLst>
      <p:ext uri="{BB962C8B-B14F-4D97-AF65-F5344CB8AC3E}">
        <p14:creationId xmlns:p14="http://schemas.microsoft.com/office/powerpoint/2010/main" val="3554585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extBox 8"/>
          <p:cNvSpPr txBox="1"/>
          <p:nvPr/>
        </p:nvSpPr>
        <p:spPr>
          <a:xfrm>
            <a:off x="360609" y="167424"/>
            <a:ext cx="11243256"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Michael Turner Draws Heroes Web </a:t>
            </a:r>
            <a:r>
              <a:rPr lang="en-US" sz="3200" dirty="0">
                <a:latin typeface="Times New Roman" panose="02020603050405020304" pitchFamily="18" charset="0"/>
                <a:cs typeface="Times New Roman" panose="02020603050405020304" pitchFamily="18" charset="0"/>
              </a:rPr>
              <a:t>C</a:t>
            </a:r>
            <a:r>
              <a:rPr lang="en-US" sz="3200" dirty="0" smtClean="0">
                <a:latin typeface="Times New Roman" panose="02020603050405020304" pitchFamily="18" charset="0"/>
                <a:cs typeface="Times New Roman" panose="02020603050405020304" pitchFamily="18" charset="0"/>
              </a:rPr>
              <a:t>omic for NBC</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85189" y="6038135"/>
            <a:ext cx="6930073" cy="646331"/>
          </a:xfrm>
          <a:prstGeom prst="rect">
            <a:avLst/>
          </a:prstGeom>
          <a:noFill/>
        </p:spPr>
        <p:txBody>
          <a:bodyPr wrap="square" rtlCol="0">
            <a:spAutoFit/>
          </a:bodyPr>
          <a:lstStyle/>
          <a:p>
            <a:r>
              <a:rPr lang="en-US" dirty="0" smtClean="0"/>
              <a:t>http://usatoday30.usatoday.com/life/television/news/2007-07-25-heroes_N.htm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644" y="752199"/>
            <a:ext cx="7215186" cy="5162826"/>
          </a:xfrm>
          <a:prstGeom prst="rect">
            <a:avLst/>
          </a:prstGeom>
        </p:spPr>
      </p:pic>
    </p:spTree>
    <p:extLst>
      <p:ext uri="{BB962C8B-B14F-4D97-AF65-F5344CB8AC3E}">
        <p14:creationId xmlns:p14="http://schemas.microsoft.com/office/powerpoint/2010/main" val="4268563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40" y="989624"/>
            <a:ext cx="3175000" cy="4597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881" y="989624"/>
            <a:ext cx="4389900" cy="3591684"/>
          </a:xfrm>
          <a:prstGeom prst="rect">
            <a:avLst/>
          </a:prstGeom>
        </p:spPr>
      </p:pic>
      <p:sp>
        <p:nvSpPr>
          <p:cNvPr id="6" name="TextBox 5"/>
          <p:cNvSpPr txBox="1"/>
          <p:nvPr/>
        </p:nvSpPr>
        <p:spPr>
          <a:xfrm>
            <a:off x="485140" y="6115050"/>
            <a:ext cx="3358198" cy="369332"/>
          </a:xfrm>
          <a:prstGeom prst="rect">
            <a:avLst/>
          </a:prstGeom>
          <a:noFill/>
        </p:spPr>
        <p:txBody>
          <a:bodyPr wrap="square" rtlCol="0">
            <a:spAutoFit/>
          </a:bodyPr>
          <a:lstStyle/>
          <a:p>
            <a:r>
              <a:rPr lang="en-US" dirty="0" smtClean="0"/>
              <a:t>www.aspencomics.com</a:t>
            </a:r>
            <a:endParaRPr lang="en-US" dirty="0"/>
          </a:p>
        </p:txBody>
      </p:sp>
      <p:sp>
        <p:nvSpPr>
          <p:cNvPr id="4" name="TextBox 3"/>
          <p:cNvSpPr txBox="1"/>
          <p:nvPr/>
        </p:nvSpPr>
        <p:spPr>
          <a:xfrm>
            <a:off x="800100" y="158627"/>
            <a:ext cx="10358437"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Top Cow Lawsuit settled in 2004.  Aspen Comics is given rights to characters. Michael Turner’s company flourishes.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98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858129" y="436098"/>
            <a:ext cx="811705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Michael Turner was always happy even when his cancer was causing him pain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12" y="1657349"/>
            <a:ext cx="5415915" cy="3986213"/>
          </a:xfrm>
          <a:prstGeom prst="rect">
            <a:avLst/>
          </a:prstGeom>
        </p:spPr>
      </p:pic>
      <p:sp>
        <p:nvSpPr>
          <p:cNvPr id="4" name="TextBox 3"/>
          <p:cNvSpPr txBox="1"/>
          <p:nvPr/>
        </p:nvSpPr>
        <p:spPr>
          <a:xfrm>
            <a:off x="6786563" y="1871663"/>
            <a:ext cx="4572000" cy="304698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“My philosophy is smile more than you don’t smile!”</a:t>
            </a: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----Michael Turner</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28625" y="6200775"/>
            <a:ext cx="5100638" cy="369332"/>
          </a:xfrm>
          <a:prstGeom prst="rect">
            <a:avLst/>
          </a:prstGeom>
          <a:noFill/>
        </p:spPr>
        <p:txBody>
          <a:bodyPr wrap="square" rtlCol="0">
            <a:spAutoFit/>
          </a:bodyPr>
          <a:lstStyle/>
          <a:p>
            <a:r>
              <a:rPr lang="en-US" dirty="0" smtClean="0"/>
              <a:t>www.speakgeekytome.com</a:t>
            </a:r>
            <a:endParaRPr lang="en-US" dirty="0"/>
          </a:p>
        </p:txBody>
      </p:sp>
    </p:spTree>
    <p:extLst>
      <p:ext uri="{BB962C8B-B14F-4D97-AF65-F5344CB8AC3E}">
        <p14:creationId xmlns:p14="http://schemas.microsoft.com/office/powerpoint/2010/main" val="1104855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453" y="298116"/>
            <a:ext cx="9144000" cy="1054166"/>
          </a:xfrm>
        </p:spPr>
        <p:txBody>
          <a:bodyPr/>
          <a:lstStyle/>
          <a:p>
            <a:r>
              <a:rPr lang="en-US" dirty="0" smtClean="0">
                <a:latin typeface="Times New Roman" panose="02020603050405020304" pitchFamily="18" charset="0"/>
                <a:cs typeface="Times New Roman" panose="02020603050405020304" pitchFamily="18" charset="0"/>
              </a:rPr>
              <a:t>I am a comic book fan</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444" y="1429556"/>
            <a:ext cx="10058400" cy="5112912"/>
          </a:xfrm>
          <a:prstGeom prst="rect">
            <a:avLst/>
          </a:prstGeom>
        </p:spPr>
      </p:pic>
    </p:spTree>
    <p:extLst>
      <p:ext uri="{BB962C8B-B14F-4D97-AF65-F5344CB8AC3E}">
        <p14:creationId xmlns:p14="http://schemas.microsoft.com/office/powerpoint/2010/main" val="2947834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858129" y="436098"/>
            <a:ext cx="811705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Michael Turner was always happy even when his cancer was causing him pain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14462"/>
            <a:ext cx="9144000" cy="4614863"/>
          </a:xfrm>
          <a:prstGeom prst="rect">
            <a:avLst/>
          </a:prstGeom>
        </p:spPr>
      </p:pic>
      <p:sp>
        <p:nvSpPr>
          <p:cNvPr id="5" name="TextBox 4"/>
          <p:cNvSpPr txBox="1"/>
          <p:nvPr/>
        </p:nvSpPr>
        <p:spPr>
          <a:xfrm>
            <a:off x="1800225" y="6315075"/>
            <a:ext cx="7458075" cy="369332"/>
          </a:xfrm>
          <a:prstGeom prst="rect">
            <a:avLst/>
          </a:prstGeom>
          <a:noFill/>
        </p:spPr>
        <p:txBody>
          <a:bodyPr wrap="square" rtlCol="0">
            <a:spAutoFit/>
          </a:bodyPr>
          <a:lstStyle/>
          <a:p>
            <a:r>
              <a:rPr lang="en-US" dirty="0" smtClean="0"/>
              <a:t>www.speakgeekytome.com</a:t>
            </a:r>
            <a:endParaRPr lang="en-US" dirty="0"/>
          </a:p>
        </p:txBody>
      </p:sp>
    </p:spTree>
    <p:extLst>
      <p:ext uri="{BB962C8B-B14F-4D97-AF65-F5344CB8AC3E}">
        <p14:creationId xmlns:p14="http://schemas.microsoft.com/office/powerpoint/2010/main" val="3514893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858129" y="436098"/>
            <a:ext cx="811705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Michael Turner passed away on June 27</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2008 due to complications from bone cancer</a:t>
            </a:r>
            <a:endParaRPr lang="en-US" dirty="0"/>
          </a:p>
        </p:txBody>
      </p:sp>
      <p:sp>
        <p:nvSpPr>
          <p:cNvPr id="5" name="TextBox 4"/>
          <p:cNvSpPr txBox="1"/>
          <p:nvPr/>
        </p:nvSpPr>
        <p:spPr>
          <a:xfrm>
            <a:off x="1800225" y="6315075"/>
            <a:ext cx="7458075" cy="369332"/>
          </a:xfrm>
          <a:prstGeom prst="rect">
            <a:avLst/>
          </a:prstGeom>
          <a:noFill/>
        </p:spPr>
        <p:txBody>
          <a:bodyPr wrap="square" rtlCol="0">
            <a:spAutoFit/>
          </a:bodyPr>
          <a:lstStyle/>
          <a:p>
            <a:r>
              <a:rPr lang="en-US" dirty="0" smtClean="0"/>
              <a:t>http://asgardian-artworks.weebly.com/in-memoriam.html</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129" y="1267095"/>
            <a:ext cx="3810000" cy="46196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113" y="1195657"/>
            <a:ext cx="6273800" cy="4762500"/>
          </a:xfrm>
          <a:prstGeom prst="rect">
            <a:avLst/>
          </a:prstGeom>
        </p:spPr>
      </p:pic>
    </p:spTree>
    <p:extLst>
      <p:ext uri="{BB962C8B-B14F-4D97-AF65-F5344CB8AC3E}">
        <p14:creationId xmlns:p14="http://schemas.microsoft.com/office/powerpoint/2010/main" val="1376519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858129" y="436098"/>
            <a:ext cx="811705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Michael Turner was always happy even when his cancer was causing him pain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39" y="1267095"/>
            <a:ext cx="5335524" cy="4714875"/>
          </a:xfrm>
          <a:prstGeom prst="rect">
            <a:avLst/>
          </a:prstGeom>
        </p:spPr>
      </p:pic>
      <p:sp>
        <p:nvSpPr>
          <p:cNvPr id="4" name="TextBox 3"/>
          <p:cNvSpPr txBox="1"/>
          <p:nvPr/>
        </p:nvSpPr>
        <p:spPr>
          <a:xfrm>
            <a:off x="6632037" y="1485900"/>
            <a:ext cx="4686300" cy="3970318"/>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Life is full of stupid little things. There’s no sense in being upset about things you can’t do anything about. So go do the stuff you can do.  You just need to keep your eye on the big picture</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----Michael Layne Turner</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28663" y="6086476"/>
            <a:ext cx="4757737" cy="923330"/>
          </a:xfrm>
          <a:prstGeom prst="rect">
            <a:avLst/>
          </a:prstGeom>
          <a:noFill/>
        </p:spPr>
        <p:txBody>
          <a:bodyPr wrap="square" rtlCol="0">
            <a:spAutoFit/>
          </a:bodyPr>
          <a:lstStyle/>
          <a:p>
            <a:r>
              <a:rPr lang="en-US" dirty="0" smtClean="0"/>
              <a:t>http://www.findagrave.com/cgi-bin/fg.cgi?page=gr&amp;GRid=82381646</a:t>
            </a:r>
          </a:p>
          <a:p>
            <a:endParaRPr lang="en-US" dirty="0"/>
          </a:p>
        </p:txBody>
      </p:sp>
    </p:spTree>
    <p:extLst>
      <p:ext uri="{BB962C8B-B14F-4D97-AF65-F5344CB8AC3E}">
        <p14:creationId xmlns:p14="http://schemas.microsoft.com/office/powerpoint/2010/main" val="2371408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453" y="298116"/>
            <a:ext cx="9144000" cy="1054166"/>
          </a:xfrm>
        </p:spPr>
        <p:txBody>
          <a:bodyPr/>
          <a:lstStyle/>
          <a:p>
            <a:r>
              <a:rPr lang="en-US" dirty="0" smtClean="0">
                <a:latin typeface="Times New Roman" panose="02020603050405020304" pitchFamily="18" charset="0"/>
                <a:cs typeface="Times New Roman" panose="02020603050405020304" pitchFamily="18" charset="0"/>
              </a:rPr>
              <a:t>Michael Layne Turner</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452" y="1571222"/>
            <a:ext cx="9577589" cy="4584880"/>
          </a:xfrm>
          <a:prstGeom prst="rect">
            <a:avLst/>
          </a:prstGeom>
        </p:spPr>
      </p:pic>
      <p:sp>
        <p:nvSpPr>
          <p:cNvPr id="5" name="TextBox 4"/>
          <p:cNvSpPr txBox="1"/>
          <p:nvPr/>
        </p:nvSpPr>
        <p:spPr>
          <a:xfrm>
            <a:off x="2936385" y="6156102"/>
            <a:ext cx="5640946" cy="369332"/>
          </a:xfrm>
          <a:prstGeom prst="rect">
            <a:avLst/>
          </a:prstGeom>
          <a:noFill/>
        </p:spPr>
        <p:txBody>
          <a:bodyPr wrap="square" rtlCol="0">
            <a:spAutoFit/>
          </a:bodyPr>
          <a:lstStyle/>
          <a:p>
            <a:r>
              <a:rPr lang="en-US" dirty="0" smtClean="0"/>
              <a:t>http://asgardian-artworks.weebly.com/in-memoriam.html</a:t>
            </a:r>
            <a:endParaRPr lang="en-US" dirty="0"/>
          </a:p>
        </p:txBody>
      </p:sp>
    </p:spTree>
    <p:extLst>
      <p:ext uri="{BB962C8B-B14F-4D97-AF65-F5344CB8AC3E}">
        <p14:creationId xmlns:p14="http://schemas.microsoft.com/office/powerpoint/2010/main" val="72647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453" y="298116"/>
            <a:ext cx="9144000" cy="754396"/>
          </a:xfrm>
        </p:spPr>
        <p:txBody>
          <a:bodyPr>
            <a:normAutofit fontScale="90000"/>
          </a:bodyPr>
          <a:lstStyle/>
          <a:p>
            <a:r>
              <a:rPr lang="en-US" dirty="0" smtClean="0">
                <a:latin typeface="Times New Roman" panose="02020603050405020304" pitchFamily="18" charset="0"/>
                <a:cs typeface="Times New Roman" panose="02020603050405020304" pitchFamily="18" charset="0"/>
              </a:rPr>
              <a:t>Top Cow Comics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687912" y="6130344"/>
            <a:ext cx="5640946" cy="369332"/>
          </a:xfrm>
          <a:prstGeom prst="rect">
            <a:avLst/>
          </a:prstGeom>
          <a:noFill/>
        </p:spPr>
        <p:txBody>
          <a:bodyPr wrap="square" rtlCol="0">
            <a:spAutoFit/>
          </a:bodyPr>
          <a:lstStyle/>
          <a:p>
            <a:r>
              <a:rPr lang="en-US" dirty="0" smtClean="0"/>
              <a:t>http://www.topcow.com/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052512"/>
            <a:ext cx="5334000" cy="4910406"/>
          </a:xfrm>
          <a:prstGeom prst="rect">
            <a:avLst/>
          </a:prstGeom>
        </p:spPr>
      </p:pic>
    </p:spTree>
    <p:extLst>
      <p:ext uri="{BB962C8B-B14F-4D97-AF65-F5344CB8AC3E}">
        <p14:creationId xmlns:p14="http://schemas.microsoft.com/office/powerpoint/2010/main" val="2101927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453" y="298116"/>
            <a:ext cx="9144000" cy="754396"/>
          </a:xfrm>
        </p:spPr>
        <p:txBody>
          <a:bodyPr>
            <a:normAutofit fontScale="90000"/>
          </a:bodyPr>
          <a:lstStyle/>
          <a:p>
            <a:r>
              <a:rPr lang="en-US" dirty="0" smtClean="0">
                <a:latin typeface="Times New Roman" panose="02020603050405020304" pitchFamily="18" charset="0"/>
                <a:cs typeface="Times New Roman" panose="02020603050405020304" pitchFamily="18" charset="0"/>
              </a:rPr>
              <a:t>Marc </a:t>
            </a:r>
            <a:r>
              <a:rPr lang="en-US" dirty="0" err="1" smtClean="0">
                <a:latin typeface="Times New Roman" panose="02020603050405020304" pitchFamily="18" charset="0"/>
                <a:cs typeface="Times New Roman" panose="02020603050405020304" pitchFamily="18" charset="0"/>
              </a:rPr>
              <a:t>Silvestri</a:t>
            </a:r>
            <a:r>
              <a:rPr lang="en-US" dirty="0" smtClean="0">
                <a:latin typeface="Times New Roman" panose="02020603050405020304" pitchFamily="18" charset="0"/>
                <a:cs typeface="Times New Roman" panose="02020603050405020304" pitchFamily="18" charset="0"/>
              </a:rPr>
              <a:t> of Top Cow</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81073" y="6138366"/>
            <a:ext cx="2588651" cy="369332"/>
          </a:xfrm>
          <a:prstGeom prst="rect">
            <a:avLst/>
          </a:prstGeom>
          <a:noFill/>
        </p:spPr>
        <p:txBody>
          <a:bodyPr wrap="square" rtlCol="0">
            <a:spAutoFit/>
          </a:bodyPr>
          <a:lstStyle/>
          <a:p>
            <a:r>
              <a:rPr lang="en-US" dirty="0" smtClean="0"/>
              <a:t>http://www.topcow.com/</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26" y="1052512"/>
            <a:ext cx="5094911" cy="470079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1619" y="1189621"/>
            <a:ext cx="1719072" cy="2340864"/>
          </a:xfrm>
          <a:prstGeom prst="rect">
            <a:avLst/>
          </a:prstGeom>
        </p:spPr>
      </p:pic>
      <p:sp>
        <p:nvSpPr>
          <p:cNvPr id="7" name="TextBox 6"/>
          <p:cNvSpPr txBox="1"/>
          <p:nvPr/>
        </p:nvSpPr>
        <p:spPr>
          <a:xfrm>
            <a:off x="5751619" y="3667594"/>
            <a:ext cx="6058308" cy="646331"/>
          </a:xfrm>
          <a:prstGeom prst="rect">
            <a:avLst/>
          </a:prstGeom>
          <a:noFill/>
        </p:spPr>
        <p:txBody>
          <a:bodyPr wrap="square" rtlCol="0">
            <a:spAutoFit/>
          </a:bodyPr>
          <a:lstStyle/>
          <a:p>
            <a:r>
              <a:rPr lang="en-US" smtClean="0"/>
              <a:t>https://www.expertcomics.com/en-us/news/marvel-comic-news/1990/the-definitive-wolverine-full-page-bleed</a:t>
            </a:r>
            <a:endParaRPr lang="en-US" dirty="0"/>
          </a:p>
        </p:txBody>
      </p:sp>
    </p:spTree>
    <p:extLst>
      <p:ext uri="{BB962C8B-B14F-4D97-AF65-F5344CB8AC3E}">
        <p14:creationId xmlns:p14="http://schemas.microsoft.com/office/powerpoint/2010/main" val="3412669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453" y="298116"/>
            <a:ext cx="9144000" cy="754396"/>
          </a:xfrm>
        </p:spPr>
        <p:txBody>
          <a:bodyPr>
            <a:normAutofit fontScale="90000"/>
          </a:bodyPr>
          <a:lstStyle/>
          <a:p>
            <a:r>
              <a:rPr lang="en-US" dirty="0" smtClean="0">
                <a:latin typeface="Times New Roman" panose="02020603050405020304" pitchFamily="18" charset="0"/>
                <a:cs typeface="Times New Roman" panose="02020603050405020304" pitchFamily="18" charset="0"/>
              </a:rPr>
              <a:t>Marc </a:t>
            </a:r>
            <a:r>
              <a:rPr lang="en-US" dirty="0" err="1" smtClean="0">
                <a:latin typeface="Times New Roman" panose="02020603050405020304" pitchFamily="18" charset="0"/>
                <a:cs typeface="Times New Roman" panose="02020603050405020304" pitchFamily="18" charset="0"/>
              </a:rPr>
              <a:t>Silvestri</a:t>
            </a:r>
            <a:r>
              <a:rPr lang="en-US" dirty="0" smtClean="0">
                <a:latin typeface="Times New Roman" panose="02020603050405020304" pitchFamily="18" charset="0"/>
                <a:cs typeface="Times New Roman" panose="02020603050405020304" pitchFamily="18" charset="0"/>
              </a:rPr>
              <a:t> artwork</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81073" y="6138366"/>
            <a:ext cx="6748527" cy="369332"/>
          </a:xfrm>
          <a:prstGeom prst="rect">
            <a:avLst/>
          </a:prstGeom>
          <a:noFill/>
        </p:spPr>
        <p:txBody>
          <a:bodyPr wrap="square" rtlCol="0">
            <a:spAutoFit/>
          </a:bodyPr>
          <a:lstStyle/>
          <a:p>
            <a:r>
              <a:rPr lang="en-US" dirty="0" smtClean="0"/>
              <a:t>http://www.comicartfans.com/gallerypiece.asp?piece=554384</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2" y="1052512"/>
            <a:ext cx="11011436" cy="4936164"/>
          </a:xfrm>
          <a:prstGeom prst="rect">
            <a:avLst/>
          </a:prstGeom>
        </p:spPr>
      </p:pic>
    </p:spTree>
    <p:extLst>
      <p:ext uri="{BB962C8B-B14F-4D97-AF65-F5344CB8AC3E}">
        <p14:creationId xmlns:p14="http://schemas.microsoft.com/office/powerpoint/2010/main" val="2307862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2028" y="864786"/>
            <a:ext cx="9144000" cy="754396"/>
          </a:xfrm>
        </p:spPr>
        <p:txBody>
          <a:bodyPr>
            <a:normAutofit fontScale="90000"/>
          </a:bodyPr>
          <a:lstStyle/>
          <a:p>
            <a:r>
              <a:rPr lang="en-US" dirty="0" smtClean="0">
                <a:latin typeface="Times New Roman" panose="02020603050405020304" pitchFamily="18" charset="0"/>
                <a:cs typeface="Times New Roman" panose="02020603050405020304" pitchFamily="18" charset="0"/>
              </a:rPr>
              <a:t>Michael Turner co-creates </a:t>
            </a:r>
            <a:r>
              <a:rPr lang="en-US" dirty="0" err="1" smtClean="0">
                <a:latin typeface="Times New Roman" panose="02020603050405020304" pitchFamily="18" charset="0"/>
                <a:cs typeface="Times New Roman" panose="02020603050405020304" pitchFamily="18" charset="0"/>
              </a:rPr>
              <a:t>Witchblade</a:t>
            </a:r>
            <a:r>
              <a:rPr lang="en-US" dirty="0" smtClean="0">
                <a:latin typeface="Times New Roman" panose="02020603050405020304" pitchFamily="18" charset="0"/>
                <a:cs typeface="Times New Roman" panose="02020603050405020304" pitchFamily="18" charset="0"/>
              </a:rPr>
              <a:t> for Top Cow</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5" y="1490393"/>
            <a:ext cx="3541690" cy="4429192"/>
          </a:xfrm>
          <a:prstGeom prst="rect">
            <a:avLst/>
          </a:prstGeom>
        </p:spPr>
      </p:pic>
      <p:sp>
        <p:nvSpPr>
          <p:cNvPr id="4" name="TextBox 3"/>
          <p:cNvSpPr txBox="1"/>
          <p:nvPr/>
        </p:nvSpPr>
        <p:spPr>
          <a:xfrm>
            <a:off x="184597" y="6115828"/>
            <a:ext cx="11178862" cy="646331"/>
          </a:xfrm>
          <a:prstGeom prst="rect">
            <a:avLst/>
          </a:prstGeom>
          <a:noFill/>
        </p:spPr>
        <p:txBody>
          <a:bodyPr wrap="square" rtlCol="0">
            <a:spAutoFit/>
          </a:bodyPr>
          <a:lstStyle/>
          <a:p>
            <a:r>
              <a:rPr lang="en-US" dirty="0" smtClean="0">
                <a:hlinkClick r:id="rId3"/>
              </a:rPr>
              <a:t>https://www.pinterest.com/pin/214202525998529949</a:t>
            </a:r>
            <a:r>
              <a:rPr lang="en-US" dirty="0" smtClean="0"/>
              <a:t>  http://123hdwallpapers.com/witchblade-black-background-top-cow-sara-pezzini-comics-michael-turner-illustration-glowing-eyes-game.html</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9228" y="1490393"/>
            <a:ext cx="5692462" cy="4429192"/>
          </a:xfrm>
          <a:prstGeom prst="rect">
            <a:avLst/>
          </a:prstGeom>
        </p:spPr>
      </p:pic>
    </p:spTree>
    <p:extLst>
      <p:ext uri="{BB962C8B-B14F-4D97-AF65-F5344CB8AC3E}">
        <p14:creationId xmlns:p14="http://schemas.microsoft.com/office/powerpoint/2010/main" val="2770927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93" y="0"/>
            <a:ext cx="4494710" cy="6858000"/>
          </a:xfrm>
          <a:prstGeom prst="rect">
            <a:avLst/>
          </a:prstGeom>
        </p:spPr>
      </p:pic>
      <p:sp>
        <p:nvSpPr>
          <p:cNvPr id="9" name="TextBox 8"/>
          <p:cNvSpPr txBox="1"/>
          <p:nvPr/>
        </p:nvSpPr>
        <p:spPr>
          <a:xfrm>
            <a:off x="4790941" y="128788"/>
            <a:ext cx="2717442" cy="206210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Michael Turner creates Fathom for Top Cow in 1998.</a:t>
            </a:r>
            <a:endParaRPr lang="en-US"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790941" y="6310649"/>
            <a:ext cx="4301543" cy="369332"/>
          </a:xfrm>
          <a:prstGeom prst="rect">
            <a:avLst/>
          </a:prstGeom>
          <a:noFill/>
        </p:spPr>
        <p:txBody>
          <a:bodyPr wrap="square" rtlCol="0">
            <a:spAutoFit/>
          </a:bodyPr>
          <a:lstStyle/>
          <a:p>
            <a:r>
              <a:rPr lang="en-US" dirty="0" smtClean="0"/>
              <a:t>http://www.comicobsessions.com/news.asp</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080" y="410849"/>
            <a:ext cx="3000375" cy="4619625"/>
          </a:xfrm>
          <a:prstGeom prst="rect">
            <a:avLst/>
          </a:prstGeom>
        </p:spPr>
      </p:pic>
      <p:sp>
        <p:nvSpPr>
          <p:cNvPr id="12" name="TextBox 11"/>
          <p:cNvSpPr txBox="1"/>
          <p:nvPr/>
        </p:nvSpPr>
        <p:spPr>
          <a:xfrm>
            <a:off x="8395080" y="5301229"/>
            <a:ext cx="3603737" cy="369332"/>
          </a:xfrm>
          <a:prstGeom prst="rect">
            <a:avLst/>
          </a:prstGeom>
          <a:noFill/>
        </p:spPr>
        <p:txBody>
          <a:bodyPr wrap="square" rtlCol="0">
            <a:spAutoFit/>
          </a:bodyPr>
          <a:lstStyle/>
          <a:p>
            <a:r>
              <a:rPr lang="en-US" dirty="0" smtClean="0"/>
              <a:t>www.aspencomics.com</a:t>
            </a:r>
            <a:endParaRPr lang="en-US" dirty="0"/>
          </a:p>
        </p:txBody>
      </p:sp>
    </p:spTree>
    <p:extLst>
      <p:ext uri="{BB962C8B-B14F-4D97-AF65-F5344CB8AC3E}">
        <p14:creationId xmlns:p14="http://schemas.microsoft.com/office/powerpoint/2010/main" val="4030912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2028" y="864786"/>
            <a:ext cx="9144000" cy="754396"/>
          </a:xfrm>
        </p:spPr>
        <p:txBody>
          <a:bodyPr>
            <a:normAutofit fontScale="90000"/>
          </a:bodyPr>
          <a:lstStyle/>
          <a:p>
            <a:r>
              <a:rPr lang="en-US" dirty="0" smtClean="0">
                <a:latin typeface="Times New Roman" panose="02020603050405020304" pitchFamily="18" charset="0"/>
                <a:cs typeface="Times New Roman" panose="02020603050405020304" pitchFamily="18" charset="0"/>
              </a:rPr>
              <a:t>Michael Turner leaves Top Cow to form Aspen, MLT in 2002</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4597" y="6115828"/>
            <a:ext cx="11178862" cy="369332"/>
          </a:xfrm>
          <a:prstGeom prst="rect">
            <a:avLst/>
          </a:prstGeom>
          <a:noFill/>
        </p:spPr>
        <p:txBody>
          <a:bodyPr wrap="square" rtlCol="0">
            <a:spAutoFit/>
          </a:bodyPr>
          <a:lstStyle/>
          <a:p>
            <a:r>
              <a:rPr lang="en-US" dirty="0" smtClean="0"/>
              <a:t>www.aspencomics.com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628" y="1619182"/>
            <a:ext cx="4876800" cy="4496646"/>
          </a:xfrm>
          <a:prstGeom prst="rect">
            <a:avLst/>
          </a:prstGeom>
        </p:spPr>
      </p:pic>
    </p:spTree>
    <p:extLst>
      <p:ext uri="{BB962C8B-B14F-4D97-AF65-F5344CB8AC3E}">
        <p14:creationId xmlns:p14="http://schemas.microsoft.com/office/powerpoint/2010/main" val="3045022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307</Words>
  <Application>Microsoft Office PowerPoint</Application>
  <PresentationFormat>Widescreen</PresentationFormat>
  <Paragraphs>59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Michael Layne Turner</vt:lpstr>
      <vt:lpstr>I am a comic book fan</vt:lpstr>
      <vt:lpstr>Michael Layne Turner</vt:lpstr>
      <vt:lpstr>Top Cow Comics</vt:lpstr>
      <vt:lpstr>Marc Silvestri of Top Cow</vt:lpstr>
      <vt:lpstr>Marc Silvestri artwork</vt:lpstr>
      <vt:lpstr>Michael Turner co-creates Witchblade for Top Cow</vt:lpstr>
      <vt:lpstr>PowerPoint Presentation</vt:lpstr>
      <vt:lpstr>Michael Turner leaves Top Cow to form Aspen, MLT in 2002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Michael Layne Turner</dc:title>
  <dc:creator>Bradley Lloyd</dc:creator>
  <cp:lastModifiedBy>Bradley Lloyd</cp:lastModifiedBy>
  <cp:revision>26</cp:revision>
  <dcterms:created xsi:type="dcterms:W3CDTF">2016-07-04T22:37:11Z</dcterms:created>
  <dcterms:modified xsi:type="dcterms:W3CDTF">2016-07-05T03:22:37Z</dcterms:modified>
</cp:coreProperties>
</file>